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65F474-ABD8-4F22-B519-495C45721B10}" type="datetimeFigureOut">
              <a:rPr lang="en-US" smtClean="0"/>
              <a:pPr/>
              <a:t>5/4/2014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40D8DB-CF4E-49AE-87B9-8F369925F52F}" type="slidenum">
              <a:rPr lang="en-US" smtClean="0"/>
              <a:pPr/>
              <a:t>‹#›</a:t>
            </a:fld>
            <a:endParaRPr lang="en-US"/>
          </a:p>
        </p:txBody>
      </p:sp>
    </p:spTree>
    <p:extLst>
      <p:ext uri="{BB962C8B-B14F-4D97-AF65-F5344CB8AC3E}">
        <p14:creationId xmlns="" xmlns:p14="http://schemas.microsoft.com/office/powerpoint/2010/main" val="3453105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“Hick-Clown” Band ca 1800’s.  A Sports Day</a:t>
            </a:r>
            <a:r>
              <a:rPr lang="en-US" baseline="0" dirty="0" smtClean="0"/>
              <a:t> – 1</a:t>
            </a:r>
            <a:r>
              <a:rPr lang="en-US" baseline="30000" dirty="0" smtClean="0"/>
              <a:t>st</a:t>
            </a:r>
            <a:r>
              <a:rPr lang="en-US" baseline="0" dirty="0" smtClean="0"/>
              <a:t> Block of East of R.R. – Shull Home is in background.</a:t>
            </a:r>
            <a:endParaRPr lang="en-US" dirty="0"/>
          </a:p>
        </p:txBody>
      </p:sp>
      <p:sp>
        <p:nvSpPr>
          <p:cNvPr id="4" name="Slide Number Placeholder 3"/>
          <p:cNvSpPr>
            <a:spLocks noGrp="1"/>
          </p:cNvSpPr>
          <p:nvPr>
            <p:ph type="sldNum" sz="quarter" idx="10"/>
          </p:nvPr>
        </p:nvSpPr>
        <p:spPr/>
        <p:txBody>
          <a:bodyPr/>
          <a:lstStyle/>
          <a:p>
            <a:fld id="{1940D8DB-CF4E-49AE-87B9-8F369925F52F}" type="slidenum">
              <a:rPr lang="en-US" smtClean="0"/>
              <a:pPr/>
              <a:t>18</a:t>
            </a:fld>
            <a:endParaRPr lang="en-US"/>
          </a:p>
        </p:txBody>
      </p:sp>
    </p:spTree>
    <p:extLst>
      <p:ext uri="{BB962C8B-B14F-4D97-AF65-F5344CB8AC3E}">
        <p14:creationId xmlns="" xmlns:p14="http://schemas.microsoft.com/office/powerpoint/2010/main" val="1811039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0311D4-B8D0-4391-9749-6364EB804CC5}" type="datetimeFigureOut">
              <a:rPr lang="en-US" smtClean="0"/>
              <a:pPr/>
              <a:t>5/4/2014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BCE63-DC4A-43F2-9653-B12E44BB9E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0311D4-B8D0-4391-9749-6364EB804CC5}" type="datetimeFigureOut">
              <a:rPr lang="en-US" smtClean="0"/>
              <a:pPr/>
              <a:t>5/4/2014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BCE63-DC4A-43F2-9653-B12E44BB9E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0311D4-B8D0-4391-9749-6364EB804CC5}" type="datetimeFigureOut">
              <a:rPr lang="en-US" smtClean="0"/>
              <a:pPr/>
              <a:t>5/4/2014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BCE63-DC4A-43F2-9653-B12E44BB9E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0311D4-B8D0-4391-9749-6364EB804CC5}" type="datetimeFigureOut">
              <a:rPr lang="en-US" smtClean="0"/>
              <a:pPr/>
              <a:t>5/4/2014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BCE63-DC4A-43F2-9653-B12E44BB9E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0311D4-B8D0-4391-9749-6364EB804CC5}" type="datetimeFigureOut">
              <a:rPr lang="en-US" smtClean="0"/>
              <a:pPr/>
              <a:t>5/4/2014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BCE63-DC4A-43F2-9653-B12E44BB9E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0311D4-B8D0-4391-9749-6364EB804CC5}" type="datetimeFigureOut">
              <a:rPr lang="en-US" smtClean="0"/>
              <a:pPr/>
              <a:t>5/4/2014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BCE63-DC4A-43F2-9653-B12E44BB9E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0311D4-B8D0-4391-9749-6364EB804CC5}" type="datetimeFigureOut">
              <a:rPr lang="en-US" smtClean="0"/>
              <a:pPr/>
              <a:t>5/4/2014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BCE63-DC4A-43F2-9653-B12E44BB9E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0311D4-B8D0-4391-9749-6364EB804CC5}" type="datetimeFigureOut">
              <a:rPr lang="en-US" smtClean="0"/>
              <a:pPr/>
              <a:t>5/4/2014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BCE63-DC4A-43F2-9653-B12E44BB9E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0311D4-B8D0-4391-9749-6364EB804CC5}" type="datetimeFigureOut">
              <a:rPr lang="en-US" smtClean="0"/>
              <a:pPr/>
              <a:t>5/4/2014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BCE63-DC4A-43F2-9653-B12E44BB9E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0311D4-B8D0-4391-9749-6364EB804CC5}" type="datetimeFigureOut">
              <a:rPr lang="en-US" smtClean="0"/>
              <a:pPr/>
              <a:t>5/4/2014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BCE63-DC4A-43F2-9653-B12E44BB9E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0311D4-B8D0-4391-9749-6364EB804CC5}" type="datetimeFigureOut">
              <a:rPr lang="en-US" smtClean="0"/>
              <a:pPr/>
              <a:t>5/4/2014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BCE63-DC4A-43F2-9653-B12E44BB9E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311D4-B8D0-4391-9749-6364EB804CC5}" type="datetimeFigureOut">
              <a:rPr lang="en-US" smtClean="0"/>
              <a:pPr/>
              <a:t>5/4/2014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BCE63-DC4A-43F2-9653-B12E44BB9E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manchestervictorians.com/manchester_victo_000009.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Clara Waldron Historical Room:</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solidFill>
                  <a:schemeClr val="tx1"/>
                </a:solidFill>
              </a:rPr>
              <a:t>A Treasure Trove of Local Historical Resources</a:t>
            </a:r>
          </a:p>
          <a:p>
            <a:r>
              <a:rPr lang="en-US" dirty="0" smtClean="0">
                <a:solidFill>
                  <a:schemeClr val="tx1"/>
                </a:solidFill>
              </a:rPr>
              <a:t>By Chuck </a:t>
            </a:r>
            <a:r>
              <a:rPr lang="en-US" dirty="0" err="1" smtClean="0">
                <a:solidFill>
                  <a:schemeClr val="tx1"/>
                </a:solidFill>
              </a:rPr>
              <a:t>Harpst</a:t>
            </a:r>
            <a:r>
              <a:rPr lang="en-US" dirty="0" smtClean="0">
                <a:solidFill>
                  <a:schemeClr val="tx1"/>
                </a:solidFill>
              </a:rPr>
              <a:t>, </a:t>
            </a:r>
          </a:p>
          <a:p>
            <a:r>
              <a:rPr lang="en-US" dirty="0" smtClean="0">
                <a:solidFill>
                  <a:schemeClr val="tx1"/>
                </a:solidFill>
              </a:rPr>
              <a:t>Reference/Local History Librarian</a:t>
            </a: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Directories </a:t>
            </a:r>
            <a:endParaRPr lang="en-US" dirty="0"/>
          </a:p>
        </p:txBody>
      </p:sp>
      <p:sp>
        <p:nvSpPr>
          <p:cNvPr id="3" name="Content Placeholder 2"/>
          <p:cNvSpPr>
            <a:spLocks noGrp="1"/>
          </p:cNvSpPr>
          <p:nvPr>
            <p:ph idx="1"/>
          </p:nvPr>
        </p:nvSpPr>
        <p:spPr/>
        <p:txBody>
          <a:bodyPr>
            <a:normAutofit/>
          </a:bodyPr>
          <a:lstStyle/>
          <a:p>
            <a:r>
              <a:rPr lang="en-US" dirty="0"/>
              <a:t>Tecumseh:  1869, 1877, 1883, 1893, 1895, 1900, 1930, 1951</a:t>
            </a:r>
          </a:p>
          <a:p>
            <a:pPr>
              <a:buNone/>
            </a:pPr>
            <a:endParaRPr lang="en-US" dirty="0"/>
          </a:p>
          <a:p>
            <a:r>
              <a:rPr lang="en-US" dirty="0"/>
              <a:t>Lenawee County:  1897, 1915, 1916, 1927, 1940, 1953, 1968</a:t>
            </a:r>
          </a:p>
          <a:p>
            <a:pPr>
              <a:buNone/>
            </a:pPr>
            <a:endParaRPr lang="en-US" dirty="0"/>
          </a:p>
          <a:p>
            <a:r>
              <a:rPr lang="en-US" u="sng" dirty="0"/>
              <a:t>State of Michigan Gazetteer of Business Directory, 1856</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Scrapbooks and Ledgers Collection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Minutes of meetings, club program booklets, business records, ledgers, and scrapbooks from over 50 businesses, clubs and governmental units have been collected</a:t>
            </a:r>
            <a:r>
              <a:rPr lang="en-US" dirty="0" smtClean="0"/>
              <a:t>.</a:t>
            </a:r>
          </a:p>
          <a:p>
            <a:r>
              <a:rPr lang="en-US" dirty="0" smtClean="0"/>
              <a:t>The </a:t>
            </a:r>
            <a:r>
              <a:rPr lang="en-US" dirty="0"/>
              <a:t>archives </a:t>
            </a:r>
            <a:r>
              <a:rPr lang="en-US" dirty="0" smtClean="0"/>
              <a:t>include the </a:t>
            </a:r>
            <a:r>
              <a:rPr lang="en-US" dirty="0"/>
              <a:t>Kiwanis Club of Tecumseh, the Little Garden Club, the Tecumseh Music Club, the Tecumseh Monday Club, the Wit &amp; Wisdom Club, the Al Meyers Airport, and the extensive Perry Hayden diary and ledger collection.</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Tax Assessment Rolls for the Village of Tecumseh </a:t>
            </a:r>
            <a:endParaRPr lang="en-US" dirty="0"/>
          </a:p>
        </p:txBody>
      </p:sp>
      <p:sp>
        <p:nvSpPr>
          <p:cNvPr id="3" name="Content Placeholder 2"/>
          <p:cNvSpPr>
            <a:spLocks noGrp="1"/>
          </p:cNvSpPr>
          <p:nvPr>
            <p:ph idx="1"/>
          </p:nvPr>
        </p:nvSpPr>
        <p:spPr/>
        <p:txBody>
          <a:bodyPr/>
          <a:lstStyle/>
          <a:p>
            <a:r>
              <a:rPr lang="en-US" dirty="0"/>
              <a:t>Tax rolls from the </a:t>
            </a:r>
            <a:r>
              <a:rPr lang="en-US" dirty="0" smtClean="0"/>
              <a:t>mid-1880s </a:t>
            </a:r>
            <a:r>
              <a:rPr lang="en-US" dirty="0"/>
              <a:t>through </a:t>
            </a:r>
            <a:r>
              <a:rPr lang="en-US"/>
              <a:t>the </a:t>
            </a:r>
            <a:r>
              <a:rPr lang="en-US" smtClean="0"/>
              <a:t>  mid-1940s </a:t>
            </a:r>
            <a:r>
              <a:rPr lang="en-US" dirty="0"/>
              <a:t>and a few ledgers of voter registrations are available for research.  These collections are still in the process of preservation and organization.</a:t>
            </a:r>
          </a:p>
          <a:p>
            <a:r>
              <a:rPr lang="en-US" dirty="0"/>
              <a:t>Microfilm rolls of tax rolls for the following years are available for </a:t>
            </a:r>
            <a:r>
              <a:rPr lang="en-US" dirty="0" smtClean="0"/>
              <a:t>viewing: </a:t>
            </a:r>
            <a:r>
              <a:rPr lang="en-US" dirty="0"/>
              <a:t>1893, 1920, 1922, 1923, 1925, 1927, </a:t>
            </a:r>
            <a:r>
              <a:rPr lang="en-US" dirty="0" smtClean="0"/>
              <a:t>1929.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Pamphlet Files</a:t>
            </a:r>
            <a:endParaRPr lang="en-US" dirty="0"/>
          </a:p>
        </p:txBody>
      </p:sp>
      <p:sp>
        <p:nvSpPr>
          <p:cNvPr id="3" name="Content Placeholder 2"/>
          <p:cNvSpPr>
            <a:spLocks noGrp="1"/>
          </p:cNvSpPr>
          <p:nvPr>
            <p:ph idx="1"/>
          </p:nvPr>
        </p:nvSpPr>
        <p:spPr/>
        <p:txBody>
          <a:bodyPr/>
          <a:lstStyle/>
          <a:p>
            <a:r>
              <a:rPr lang="en-US" dirty="0"/>
              <a:t>Fragile material such as newspaper clippings, brochures and pamphlets are stored in acid-free folders in file cabinets.  Material is arranged by subject and filed in either the extensive Tecumseh Pamphlet File or the Michigan Pamphlet Files, which included materials about Lenawee County.</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Newsletters</a:t>
            </a:r>
            <a:endParaRPr lang="en-US" dirty="0"/>
          </a:p>
        </p:txBody>
      </p:sp>
      <p:sp>
        <p:nvSpPr>
          <p:cNvPr id="3" name="Content Placeholder 2"/>
          <p:cNvSpPr>
            <a:spLocks noGrp="1"/>
          </p:cNvSpPr>
          <p:nvPr>
            <p:ph idx="1"/>
          </p:nvPr>
        </p:nvSpPr>
        <p:spPr/>
        <p:txBody>
          <a:bodyPr>
            <a:normAutofit/>
          </a:bodyPr>
          <a:lstStyle/>
          <a:p>
            <a:r>
              <a:rPr lang="en-US" dirty="0" smtClean="0"/>
              <a:t>The newsletters of the Tecumseh Area Historical Society, the Lenawee Country Family Researchers and the Tecumseh Public School District have been collected and are archived.  The current newsletters of the Tecumseh Area Historical Society and the Lenawee County Historical Society are displayed on the research tables.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CENSUS MICROFILM ROLLS</a:t>
            </a:r>
            <a:br>
              <a:rPr lang="en-US" dirty="0" smtClean="0"/>
            </a:br>
            <a:endParaRPr lang="en-US" dirty="0"/>
          </a:p>
        </p:txBody>
      </p:sp>
      <p:sp>
        <p:nvSpPr>
          <p:cNvPr id="3" name="Content Placeholder 2"/>
          <p:cNvSpPr>
            <a:spLocks noGrp="1"/>
          </p:cNvSpPr>
          <p:nvPr>
            <p:ph idx="1"/>
          </p:nvPr>
        </p:nvSpPr>
        <p:spPr/>
        <p:txBody>
          <a:bodyPr/>
          <a:lstStyle/>
          <a:p>
            <a:r>
              <a:rPr lang="en-US" b="1" dirty="0" smtClean="0"/>
              <a:t>Lenawee County:	1850 – 1930</a:t>
            </a:r>
          </a:p>
        </p:txBody>
      </p:sp>
      <p:pic>
        <p:nvPicPr>
          <p:cNvPr id="9" name="Picture 8" descr="http://freepages.genealogy.rootsweb.ancestry.com/~ayergenealogy/Census/1790%20United%20States%20Federal%20Census%20Connecticut%20New%20London.jpg"/>
          <p:cNvPicPr/>
          <p:nvPr/>
        </p:nvPicPr>
        <p:blipFill>
          <a:blip r:embed="rId2" cstate="print"/>
          <a:srcRect/>
          <a:stretch>
            <a:fillRect/>
          </a:stretch>
        </p:blipFill>
        <p:spPr bwMode="auto">
          <a:xfrm>
            <a:off x="2286000" y="2743200"/>
            <a:ext cx="484632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BLUEPRINTS</a:t>
            </a:r>
            <a:br>
              <a:rPr lang="en-US" dirty="0" smtClean="0"/>
            </a:br>
            <a:endParaRPr lang="en-US" dirty="0"/>
          </a:p>
        </p:txBody>
      </p:sp>
      <p:sp>
        <p:nvSpPr>
          <p:cNvPr id="3" name="Content Placeholder 2"/>
          <p:cNvSpPr>
            <a:spLocks noGrp="1"/>
          </p:cNvSpPr>
          <p:nvPr>
            <p:ph idx="1"/>
          </p:nvPr>
        </p:nvSpPr>
        <p:spPr/>
        <p:txBody>
          <a:bodyPr/>
          <a:lstStyle/>
          <a:p>
            <a:r>
              <a:rPr lang="en-US" dirty="0" smtClean="0"/>
              <a:t>The architectural firm of MARR &amp; MARR donated several blueprints and drawings for buildings that have been projects of the Herrick Foundation.  </a:t>
            </a:r>
            <a:r>
              <a:rPr lang="en-US" dirty="0"/>
              <a:t>T</a:t>
            </a:r>
            <a:r>
              <a:rPr lang="en-US" dirty="0" smtClean="0"/>
              <a:t>hese buildings are in the Lenawee County area.</a:t>
            </a:r>
          </a:p>
        </p:txBody>
      </p:sp>
      <p:pic>
        <p:nvPicPr>
          <p:cNvPr id="4" name="Picture 3" descr="Anderson-Beardsley House, built in 1832, in Tecumseh, MI. The home is described as a carpenter's interpretation of Greek Revival style.">
            <a:hlinkClick r:id="rId2"/>
          </p:cNvPr>
          <p:cNvPicPr/>
          <p:nvPr/>
        </p:nvPicPr>
        <p:blipFill>
          <a:blip r:embed="rId3" cstate="print"/>
          <a:srcRect/>
          <a:stretch>
            <a:fillRect/>
          </a:stretch>
        </p:blipFill>
        <p:spPr bwMode="auto">
          <a:xfrm>
            <a:off x="3581400" y="4191000"/>
            <a:ext cx="316686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Photographs and Slides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There are over 600 photographs of the Tecumseh area dating from 1860. </a:t>
            </a:r>
          </a:p>
          <a:p>
            <a:r>
              <a:rPr lang="en-US" dirty="0" smtClean="0"/>
              <a:t>There </a:t>
            </a:r>
            <a:r>
              <a:rPr lang="en-US" dirty="0"/>
              <a:t>is also a collection of color slides dating from the late 1950’s through the 1960’s taken by Tecumseh residents Joe Rice and Donald Berkley.  Mr. Rice documented much of the construction going on in Tecumseh at that time.  Through the use of memorial funds, </a:t>
            </a:r>
            <a:r>
              <a:rPr lang="en-US" dirty="0" smtClean="0"/>
              <a:t>the </a:t>
            </a:r>
            <a:r>
              <a:rPr lang="en-US" dirty="0"/>
              <a:t>slide collections have </a:t>
            </a:r>
            <a:r>
              <a:rPr lang="en-US" dirty="0" smtClean="0"/>
              <a:t>been </a:t>
            </a:r>
            <a:r>
              <a:rPr lang="en-US" dirty="0"/>
              <a:t>duplicated as prints for easier access to patrons and organized for better preservation of the original slides.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Sports Day.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0025" y="-57150"/>
            <a:ext cx="8743950" cy="69738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33121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Tecumseh High School Band - 195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90800" y="762000"/>
            <a:ext cx="3657600" cy="55435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72058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Historical Room Mission Statement</a:t>
            </a:r>
            <a:endParaRPr lang="en-US" dirty="0"/>
          </a:p>
        </p:txBody>
      </p:sp>
      <p:sp>
        <p:nvSpPr>
          <p:cNvPr id="6" name="Content Placeholder 5"/>
          <p:cNvSpPr>
            <a:spLocks noGrp="1"/>
          </p:cNvSpPr>
          <p:nvPr>
            <p:ph idx="1"/>
          </p:nvPr>
        </p:nvSpPr>
        <p:spPr/>
        <p:txBody>
          <a:bodyPr>
            <a:normAutofit fontScale="92500" lnSpcReduction="20000"/>
          </a:bodyPr>
          <a:lstStyle/>
          <a:p>
            <a:r>
              <a:rPr lang="en-US" sz="3500" dirty="0">
                <a:latin typeface="Times New Roman" pitchFamily="18" charset="0"/>
                <a:cs typeface="Times New Roman" pitchFamily="18" charset="0"/>
              </a:rPr>
              <a:t>Since its founding in 1974, the Tecumseh District Library’s Clara Waldron Historical Room has pledged itself to preserving and interpreting the unique history of Tecumseh and the Lenawee County area and encouraging community interest in local history to ensure that present and future generations can share in and understand their rich heritage.</a:t>
            </a:r>
          </a:p>
          <a:p>
            <a:r>
              <a:rPr lang="en-US" sz="3500" dirty="0">
                <a:latin typeface="Times New Roman" pitchFamily="18" charset="0"/>
                <a:cs typeface="Times New Roman" pitchFamily="18" charset="0"/>
              </a:rPr>
              <a:t>(Adopted by the TDL’s Board of Trustees on November 15, 2006)</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scan000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434975"/>
            <a:ext cx="10972800" cy="77295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22414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Anderson Dry Goods Stor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0025" y="214313"/>
            <a:ext cx="8743950" cy="64277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5013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High School Basketbal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7800" y="-57150"/>
            <a:ext cx="8786813" cy="69738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3856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Films </a:t>
            </a:r>
            <a:endParaRPr lang="en-US" dirty="0"/>
          </a:p>
        </p:txBody>
      </p:sp>
      <p:sp>
        <p:nvSpPr>
          <p:cNvPr id="5" name="Content Placeholder 4"/>
          <p:cNvSpPr>
            <a:spLocks noGrp="1"/>
          </p:cNvSpPr>
          <p:nvPr>
            <p:ph idx="1"/>
          </p:nvPr>
        </p:nvSpPr>
        <p:spPr/>
        <p:txBody>
          <a:bodyPr>
            <a:normAutofit fontScale="85000" lnSpcReduction="10000"/>
          </a:bodyPr>
          <a:lstStyle/>
          <a:p>
            <a:r>
              <a:rPr lang="en-US" dirty="0"/>
              <a:t>Tecumseh resident Leon </a:t>
            </a:r>
            <a:r>
              <a:rPr lang="en-US" dirty="0" err="1"/>
              <a:t>Rosacrans</a:t>
            </a:r>
            <a:r>
              <a:rPr lang="en-US" dirty="0"/>
              <a:t> made seven black and white silent home movies of the Tecumseh area between 1927 and about 1950.  Subjects featured include Henry Ford, Perry Hayden’s Dynamic Kernels project, Tecumseh Products Company, and the Irish Hills area of Lenawee County.  These films have been transferred onto one videotape.  The family of John </a:t>
            </a:r>
            <a:r>
              <a:rPr lang="en-US" dirty="0" err="1"/>
              <a:t>Saling</a:t>
            </a:r>
            <a:r>
              <a:rPr lang="en-US" dirty="0"/>
              <a:t> also donated a videotape of home movies depicting familiar Tecumseh scenes, events, and citizens, including the downtown area, sledding, Tecumseh Products Company staff, and Ray Herrick. </a:t>
            </a:r>
          </a:p>
          <a:p>
            <a:pPr marL="0" indent="0">
              <a:buNone/>
            </a:pPr>
            <a:endParaRPr lang="en-US" dirty="0"/>
          </a:p>
          <a:p>
            <a:endParaRPr lang="en-US" dirty="0"/>
          </a:p>
        </p:txBody>
      </p:sp>
    </p:spTree>
    <p:extLst>
      <p:ext uri="{BB962C8B-B14F-4D97-AF65-F5344CB8AC3E}">
        <p14:creationId xmlns="" xmlns:p14="http://schemas.microsoft.com/office/powerpoint/2010/main" val="2628173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History Videotapes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Tecumseh District Library produced a set of oral history videos that features twenty-eight interviews conducted by Mrs. Diane Proctor and videotaped by Mr. Harry </a:t>
            </a:r>
            <a:r>
              <a:rPr lang="en-US" dirty="0" err="1"/>
              <a:t>Sabourin</a:t>
            </a:r>
            <a:r>
              <a:rPr lang="en-US" dirty="0"/>
              <a:t> during the summer and fall of 1989.  Lifelong residents and citizens instrumental in Tecumseh’s history shared their memories and commentaries.  Participants included:</a:t>
            </a:r>
          </a:p>
          <a:p>
            <a:r>
              <a:rPr lang="en-US" dirty="0"/>
              <a:t>Donald Berkley, Elizabeth Kidman Boyce, Richard P. </a:t>
            </a:r>
            <a:r>
              <a:rPr lang="en-US" dirty="0" err="1" smtClean="0"/>
              <a:t>Boyd,Lillian</a:t>
            </a:r>
            <a:r>
              <a:rPr lang="en-US" dirty="0" smtClean="0"/>
              <a:t> </a:t>
            </a:r>
            <a:r>
              <a:rPr lang="en-US" dirty="0" err="1"/>
              <a:t>Buttolph</a:t>
            </a:r>
            <a:r>
              <a:rPr lang="en-US" dirty="0"/>
              <a:t>, William Chase, Harriet </a:t>
            </a:r>
            <a:r>
              <a:rPr lang="en-US" dirty="0" err="1"/>
              <a:t>Colyer</a:t>
            </a:r>
            <a:r>
              <a:rPr lang="en-US" dirty="0"/>
              <a:t> (relative of Clara Waldron), Fred Dickinson, Merlyn Downing, Bernice Duncan, Dr. Richard Dustin, Harold Easton, George Elliott, Bob </a:t>
            </a:r>
            <a:r>
              <a:rPr lang="en-US" dirty="0" err="1"/>
              <a:t>Gerweck</a:t>
            </a:r>
            <a:r>
              <a:rPr lang="en-US" dirty="0"/>
              <a:t>, Albert Hammond, Sue Hoot, George </a:t>
            </a:r>
            <a:r>
              <a:rPr lang="en-US" dirty="0" err="1"/>
              <a:t>Kempf</a:t>
            </a:r>
            <a:r>
              <a:rPr lang="en-US" dirty="0"/>
              <a:t>, Barb Kruger, Wallace </a:t>
            </a:r>
            <a:r>
              <a:rPr lang="en-US" dirty="0" err="1"/>
              <a:t>MacGeorge</a:t>
            </a:r>
            <a:r>
              <a:rPr lang="en-US" dirty="0"/>
              <a:t>, Charles </a:t>
            </a:r>
            <a:r>
              <a:rPr lang="en-US" dirty="0" smtClean="0"/>
              <a:t>Manley, Albert </a:t>
            </a:r>
            <a:r>
              <a:rPr lang="en-US" dirty="0" err="1"/>
              <a:t>Merz</a:t>
            </a:r>
            <a:r>
              <a:rPr lang="en-US" dirty="0"/>
              <a:t>, Frances Pennington, William Powell, </a:t>
            </a:r>
            <a:r>
              <a:rPr lang="en-US" dirty="0" err="1"/>
              <a:t>Olis</a:t>
            </a:r>
            <a:r>
              <a:rPr lang="en-US" dirty="0"/>
              <a:t> </a:t>
            </a:r>
            <a:r>
              <a:rPr lang="en-US" dirty="0" smtClean="0"/>
              <a:t>Puffer, Frances </a:t>
            </a:r>
            <a:r>
              <a:rPr lang="en-US" dirty="0" err="1"/>
              <a:t>Rathbun</a:t>
            </a:r>
            <a:r>
              <a:rPr lang="en-US" dirty="0"/>
              <a:t>, Ned </a:t>
            </a:r>
            <a:r>
              <a:rPr lang="en-US" dirty="0" err="1"/>
              <a:t>Rosacrans</a:t>
            </a:r>
            <a:r>
              <a:rPr lang="en-US" dirty="0"/>
              <a:t>, Magdalena </a:t>
            </a:r>
            <a:r>
              <a:rPr lang="en-US" dirty="0" err="1" smtClean="0"/>
              <a:t>Saling</a:t>
            </a:r>
            <a:r>
              <a:rPr lang="en-US" dirty="0" smtClean="0"/>
              <a:t>, E</a:t>
            </a:r>
            <a:r>
              <a:rPr lang="en-US" dirty="0"/>
              <a:t>. L. “Speck” </a:t>
            </a:r>
            <a:r>
              <a:rPr lang="en-US" dirty="0" smtClean="0"/>
              <a:t>Simmons </a:t>
            </a:r>
            <a:r>
              <a:rPr lang="en-US" dirty="0"/>
              <a:t>and Nellie Wilson.</a:t>
            </a:r>
          </a:p>
          <a:p>
            <a:endParaRPr lang="en-US" dirty="0"/>
          </a:p>
        </p:txBody>
      </p:sp>
    </p:spTree>
    <p:extLst>
      <p:ext uri="{BB962C8B-B14F-4D97-AF65-F5344CB8AC3E}">
        <p14:creationId xmlns="" xmlns:p14="http://schemas.microsoft.com/office/powerpoint/2010/main" val="130580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Videotape Details</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videotapes give viewers an “up close and personal” account of Tecumseh’s development.  Subject areas discussed include</a:t>
            </a:r>
            <a:r>
              <a:rPr lang="en-US"/>
              <a:t>: </a:t>
            </a:r>
            <a:r>
              <a:rPr lang="en-US" smtClean="0"/>
              <a:t>education</a:t>
            </a:r>
            <a:r>
              <a:rPr lang="en-US" dirty="0"/>
              <a:t>, medicine, city government and services, Tecumseh Products, churches, Clara Waldron, downtown businesses, neighborhoods, local organization and clubs, banks, the military, the Depression, the Tipton community, family life and women’s roles.  The length of the tapes varies from 30 minutes to 1 1/2 hours. </a:t>
            </a:r>
          </a:p>
        </p:txBody>
      </p:sp>
    </p:spTree>
    <p:extLst>
      <p:ext uri="{BB962C8B-B14F-4D97-AF65-F5344CB8AC3E}">
        <p14:creationId xmlns="" xmlns:p14="http://schemas.microsoft.com/office/powerpoint/2010/main" val="729577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There is a small collection of standard histories of the Tecumseh area and Lenawee County.  Other useful multi-volume resources include the </a:t>
            </a:r>
            <a:r>
              <a:rPr lang="en-US" u="sng" dirty="0"/>
              <a:t>Michigan Pioneer Society</a:t>
            </a:r>
            <a:r>
              <a:rPr lang="en-US" dirty="0"/>
              <a:t>, the </a:t>
            </a:r>
            <a:r>
              <a:rPr lang="en-US" u="sng" dirty="0"/>
              <a:t>Germans to America Series II: List of Passengers Arriving at U.S. Ports in the 1840s,</a:t>
            </a:r>
            <a:r>
              <a:rPr lang="en-US" dirty="0"/>
              <a:t> </a:t>
            </a:r>
            <a:r>
              <a:rPr lang="en-US" dirty="0" smtClean="0"/>
              <a:t>the </a:t>
            </a:r>
            <a:r>
              <a:rPr lang="en-US" u="sng" dirty="0"/>
              <a:t>Genealogical Abstracts of Revolutionary War Pension Files</a:t>
            </a:r>
            <a:r>
              <a:rPr lang="en-US" dirty="0"/>
              <a:t>, the </a:t>
            </a:r>
            <a:r>
              <a:rPr lang="en-US" u="sng" dirty="0"/>
              <a:t>Record of Service of Michigan Volunteers in the Civil War</a:t>
            </a:r>
            <a:r>
              <a:rPr lang="en-US" dirty="0"/>
              <a:t>, and the </a:t>
            </a:r>
            <a:r>
              <a:rPr lang="en-US" u="sng" dirty="0"/>
              <a:t>Names of Soldiers Who Died in Defense of the American Union, interred in the National Cemeteries</a:t>
            </a:r>
            <a:r>
              <a:rPr lang="en-US" dirty="0"/>
              <a:t>, accompanied by the </a:t>
            </a:r>
            <a:r>
              <a:rPr lang="en-US" u="sng" dirty="0"/>
              <a:t>Index to the Roll of Honor.</a:t>
            </a:r>
            <a:endParaRPr lang="en-US" dirty="0"/>
          </a:p>
          <a:p>
            <a:endParaRPr lang="en-US" dirty="0"/>
          </a:p>
        </p:txBody>
      </p:sp>
    </p:spTree>
    <p:extLst>
      <p:ext uri="{BB962C8B-B14F-4D97-AF65-F5344CB8AC3E}">
        <p14:creationId xmlns="" xmlns:p14="http://schemas.microsoft.com/office/powerpoint/2010/main" val="4258629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Handling Materials and Photocopying</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t>Materials in the CWHR are often fragile.  Please handle all items carefully and observe the following guidelines:</a:t>
            </a:r>
          </a:p>
          <a:p>
            <a:pPr lvl="0"/>
            <a:r>
              <a:rPr lang="en-US" dirty="0"/>
              <a:t>Turn pages of books carefully.</a:t>
            </a:r>
          </a:p>
          <a:p>
            <a:pPr lvl="0"/>
            <a:r>
              <a:rPr lang="en-US" dirty="0"/>
              <a:t>Close books when not in use.  Leaving them open or open face      down damages the spine.</a:t>
            </a:r>
          </a:p>
          <a:p>
            <a:pPr lvl="0"/>
            <a:r>
              <a:rPr lang="en-US" dirty="0"/>
              <a:t>Do not write in or on any material.</a:t>
            </a:r>
          </a:p>
          <a:p>
            <a:pPr lvl="0"/>
            <a:r>
              <a:rPr lang="en-US" dirty="0"/>
              <a:t>Do not turn down corners of pages.</a:t>
            </a:r>
          </a:p>
          <a:p>
            <a:pPr lvl="0"/>
            <a:r>
              <a:rPr lang="en-US" dirty="0"/>
              <a:t>Handle photographs by the edges only.</a:t>
            </a:r>
          </a:p>
          <a:p>
            <a:pPr lvl="0"/>
            <a:r>
              <a:rPr lang="en-US" dirty="0"/>
              <a:t>Do not remove photographs from the plastic Mylar sleeves.</a:t>
            </a:r>
          </a:p>
          <a:p>
            <a:pPr lvl="0"/>
            <a:r>
              <a:rPr lang="en-US" dirty="0"/>
              <a:t>Leave photographs face down on top of the file cabinet when you are done.</a:t>
            </a:r>
          </a:p>
          <a:p>
            <a:endParaRPr lang="en-US" dirty="0"/>
          </a:p>
        </p:txBody>
      </p:sp>
    </p:spTree>
    <p:extLst>
      <p:ext uri="{BB962C8B-B14F-4D97-AF65-F5344CB8AC3E}">
        <p14:creationId xmlns="" xmlns:p14="http://schemas.microsoft.com/office/powerpoint/2010/main" val="3182371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Photocopying Guidelines</a:t>
            </a:r>
            <a:endParaRPr lang="en-US" dirty="0"/>
          </a:p>
        </p:txBody>
      </p:sp>
      <p:sp>
        <p:nvSpPr>
          <p:cNvPr id="3" name="Content Placeholder 2"/>
          <p:cNvSpPr>
            <a:spLocks noGrp="1"/>
          </p:cNvSpPr>
          <p:nvPr>
            <p:ph idx="1"/>
          </p:nvPr>
        </p:nvSpPr>
        <p:spPr/>
        <p:txBody>
          <a:bodyPr>
            <a:normAutofit lnSpcReduction="10000"/>
          </a:bodyPr>
          <a:lstStyle/>
          <a:p>
            <a:r>
              <a:rPr lang="en-US" dirty="0"/>
              <a:t>Nothing in the CWHR collection may be photocopied without permission from the library staff.  The heat and light from the photocopier accelerate the aging process of materials.  In order to preserve the valuable items contained in the collection, permission to photocopy will be given at the library staff’s discretion.  Original photographs may be copied by camera only, never by the photocopier.</a:t>
            </a:r>
          </a:p>
        </p:txBody>
      </p:sp>
    </p:spTree>
    <p:extLst>
      <p:ext uri="{BB962C8B-B14F-4D97-AF65-F5344CB8AC3E}">
        <p14:creationId xmlns="" xmlns:p14="http://schemas.microsoft.com/office/powerpoint/2010/main" val="86552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normAutofit/>
          </a:bodyPr>
          <a:lstStyle/>
          <a:p>
            <a:r>
              <a:rPr lang="en-US" sz="7200" dirty="0" smtClean="0"/>
              <a:t>Questions </a:t>
            </a:r>
          </a:p>
          <a:p>
            <a:pPr marL="0" indent="0">
              <a:buNone/>
            </a:pPr>
            <a:endParaRPr lang="en-US" sz="7200" dirty="0" smtClean="0"/>
          </a:p>
        </p:txBody>
      </p:sp>
    </p:spTree>
    <p:extLst>
      <p:ext uri="{BB962C8B-B14F-4D97-AF65-F5344CB8AC3E}">
        <p14:creationId xmlns="" xmlns:p14="http://schemas.microsoft.com/office/powerpoint/2010/main" val="3854657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Room History</a:t>
            </a:r>
            <a:endParaRPr lang="en-US" dirty="0"/>
          </a:p>
        </p:txBody>
      </p:sp>
      <p:sp>
        <p:nvSpPr>
          <p:cNvPr id="3" name="Content Placeholder 2"/>
          <p:cNvSpPr>
            <a:spLocks noGrp="1"/>
          </p:cNvSpPr>
          <p:nvPr>
            <p:ph idx="1"/>
          </p:nvPr>
        </p:nvSpPr>
        <p:spPr/>
        <p:txBody>
          <a:bodyPr/>
          <a:lstStyle/>
          <a:p>
            <a:r>
              <a:rPr lang="en-US" dirty="0"/>
              <a:t>In 1974, </a:t>
            </a:r>
            <a:r>
              <a:rPr lang="en-US" dirty="0" smtClean="0"/>
              <a:t>TDL </a:t>
            </a:r>
            <a:r>
              <a:rPr lang="en-US" dirty="0"/>
              <a:t>created the first Clara Waldron Historical Room (CWHR), which was located in a small room in the basement.  The room was named in honor of Clara M. Waldron, author of </a:t>
            </a:r>
            <a:r>
              <a:rPr lang="en-US" u="sng" dirty="0"/>
              <a:t>One Hundred Years a Country Town</a:t>
            </a:r>
            <a:r>
              <a:rPr lang="en-US" dirty="0"/>
              <a:t>, a history of Tecumseh from 1824 to 1924</a:t>
            </a:r>
            <a:r>
              <a:rPr lang="en-US" dirty="0" smtClean="0"/>
              <a:t>.</a:t>
            </a:r>
          </a:p>
          <a:p>
            <a:r>
              <a:rPr lang="en-US" dirty="0" smtClean="0"/>
              <a:t>The Historical Room moved to its current location in 2010.</a:t>
            </a:r>
            <a:endParaRPr lang="en-US" dirty="0"/>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Clara Waldron </a:t>
            </a:r>
            <a:endParaRPr lang="en-US" dirty="0"/>
          </a:p>
        </p:txBody>
      </p:sp>
      <p:pic>
        <p:nvPicPr>
          <p:cNvPr id="18434" name="Picture 2" descr="C:\Users\User1\Desktop\Clara Waldron.jpg"/>
          <p:cNvPicPr>
            <a:picLocks noGrp="1" noChangeAspect="1" noChangeArrowheads="1"/>
          </p:cNvPicPr>
          <p:nvPr>
            <p:ph idx="1"/>
          </p:nvPr>
        </p:nvPicPr>
        <p:blipFill>
          <a:blip r:embed="rId2" cstate="print"/>
          <a:srcRect/>
          <a:stretch>
            <a:fillRect/>
          </a:stretch>
        </p:blipFill>
        <p:spPr bwMode="auto">
          <a:xfrm>
            <a:off x="457200" y="1752600"/>
            <a:ext cx="3705133" cy="4525963"/>
          </a:xfrm>
          <a:prstGeom prst="rect">
            <a:avLst/>
          </a:prstGeom>
          <a:noFill/>
        </p:spPr>
      </p:pic>
      <p:pic>
        <p:nvPicPr>
          <p:cNvPr id="7" name="Picture 6" descr="http://pics.cdn.librarything.com/picsizes/86/cd/86cdeedeb0dd6af597749705751434d414f4141.jpg"/>
          <p:cNvPicPr/>
          <p:nvPr/>
        </p:nvPicPr>
        <p:blipFill>
          <a:blip r:embed="rId3" cstate="print"/>
          <a:srcRect/>
          <a:stretch>
            <a:fillRect/>
          </a:stretch>
        </p:blipFill>
        <p:spPr bwMode="auto">
          <a:xfrm>
            <a:off x="5410200" y="1676400"/>
            <a:ext cx="2327564" cy="3657600"/>
          </a:xfrm>
          <a:prstGeom prst="rect">
            <a:avLst/>
          </a:prstGeom>
          <a:noFill/>
          <a:ln w="9525">
            <a:noFill/>
            <a:miter lim="800000"/>
            <a:headEnd/>
            <a:tailEnd/>
          </a:ln>
        </p:spPr>
      </p:pic>
      <p:sp>
        <p:nvSpPr>
          <p:cNvPr id="9" name="TextBox 8"/>
          <p:cNvSpPr txBox="1"/>
          <p:nvPr/>
        </p:nvSpPr>
        <p:spPr>
          <a:xfrm>
            <a:off x="4495800" y="5410200"/>
            <a:ext cx="44958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t>One Hundred Years A Country Town by Clara Waldron.</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the Collection</a:t>
            </a:r>
            <a:endParaRPr lang="en-US" dirty="0"/>
          </a:p>
        </p:txBody>
      </p:sp>
      <p:sp>
        <p:nvSpPr>
          <p:cNvPr id="3" name="Content Placeholder 2"/>
          <p:cNvSpPr>
            <a:spLocks noGrp="1"/>
          </p:cNvSpPr>
          <p:nvPr>
            <p:ph idx="1"/>
          </p:nvPr>
        </p:nvSpPr>
        <p:spPr/>
        <p:txBody>
          <a:bodyPr/>
          <a:lstStyle/>
          <a:p>
            <a:r>
              <a:rPr lang="en-US" dirty="0"/>
              <a:t>The collection primarily includes material on the city of Tecumseh and the area covering the Tecumseh School District.  Subjects include the history of the area’s settlement and growth, government, schools, churches, clubs, businesses, architecture, and individuals important to Tecumseh’s history and development.</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Newspapers on Microfilm</a:t>
            </a:r>
            <a:endParaRPr lang="en-US" dirty="0"/>
          </a:p>
        </p:txBody>
      </p:sp>
      <p:sp>
        <p:nvSpPr>
          <p:cNvPr id="3" name="Content Placeholder 2"/>
          <p:cNvSpPr>
            <a:spLocks noGrp="1"/>
          </p:cNvSpPr>
          <p:nvPr>
            <p:ph idx="1"/>
          </p:nvPr>
        </p:nvSpPr>
        <p:spPr/>
        <p:txBody>
          <a:bodyPr>
            <a:normAutofit fontScale="77500" lnSpcReduction="20000"/>
          </a:bodyPr>
          <a:lstStyle/>
          <a:p>
            <a:r>
              <a:rPr lang="en-US" b="1" u="sng" dirty="0"/>
              <a:t>TECUMSEH NEWS</a:t>
            </a:r>
          </a:p>
          <a:p>
            <a:r>
              <a:rPr lang="en-US" dirty="0"/>
              <a:t>1884-1894</a:t>
            </a:r>
          </a:p>
          <a:p>
            <a:r>
              <a:rPr lang="en-US" dirty="0"/>
              <a:t>1912</a:t>
            </a:r>
          </a:p>
          <a:p>
            <a:r>
              <a:rPr lang="en-US" dirty="0"/>
              <a:t>1914</a:t>
            </a:r>
          </a:p>
          <a:p>
            <a:r>
              <a:rPr lang="en-US" b="1" u="sng" dirty="0"/>
              <a:t>TECUMSEH HERALD</a:t>
            </a:r>
          </a:p>
          <a:p>
            <a:r>
              <a:rPr lang="en-US" dirty="0"/>
              <a:t>October 1850 – December 1856 (plus the front page of March 5, 1857)</a:t>
            </a:r>
          </a:p>
          <a:p>
            <a:r>
              <a:rPr lang="en-US" dirty="0"/>
              <a:t>March 12, 1857 – November 11 1858</a:t>
            </a:r>
          </a:p>
          <a:p>
            <a:r>
              <a:rPr lang="en-US" dirty="0"/>
              <a:t>June 25, 1863 – November 8, 1866</a:t>
            </a:r>
          </a:p>
          <a:p>
            <a:r>
              <a:rPr lang="en-US" dirty="0"/>
              <a:t>November 19, 1874 – December 28, 1876</a:t>
            </a:r>
          </a:p>
          <a:p>
            <a:r>
              <a:rPr lang="en-US" dirty="0"/>
              <a:t>1878 – 1920</a:t>
            </a:r>
          </a:p>
          <a:p>
            <a:r>
              <a:rPr lang="en-US" dirty="0"/>
              <a:t>1922 to the present</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There </a:t>
            </a:r>
            <a:r>
              <a:rPr lang="en-US" dirty="0" smtClean="0"/>
              <a:t>are alphabetical indexes </a:t>
            </a:r>
            <a:r>
              <a:rPr lang="en-US" dirty="0"/>
              <a:t>of births, marriages, and deaths for the </a:t>
            </a:r>
            <a:r>
              <a:rPr lang="en-US" u="sng" dirty="0"/>
              <a:t>Tecumseh </a:t>
            </a:r>
            <a:r>
              <a:rPr lang="en-US" u="sng" dirty="0" smtClean="0"/>
              <a:t>Herald</a:t>
            </a:r>
            <a:r>
              <a:rPr lang="en-US" dirty="0" smtClean="0"/>
              <a:t> for 1850 – 2013.</a:t>
            </a:r>
          </a:p>
          <a:p>
            <a:r>
              <a:rPr lang="en-US" dirty="0"/>
              <a:t>The index notebooks are located </a:t>
            </a:r>
            <a:r>
              <a:rPr lang="en-US" dirty="0" smtClean="0"/>
              <a:t>on top of the filing cabinets next </a:t>
            </a:r>
            <a:r>
              <a:rPr lang="en-US" dirty="0"/>
              <a:t>to the microfilm storage </a:t>
            </a:r>
            <a:r>
              <a:rPr lang="en-US" dirty="0" smtClean="0"/>
              <a:t>cabinets.</a:t>
            </a:r>
            <a:endParaRPr lang="en-US" dirty="0"/>
          </a:p>
          <a:p>
            <a:pPr>
              <a:buNone/>
            </a:pPr>
            <a:endParaRPr lang="en-US" dirty="0"/>
          </a:p>
        </p:txBody>
      </p:sp>
      <p:pic>
        <p:nvPicPr>
          <p:cNvPr id="20482" name="Picture 2" descr="http://blog.eogn.com/.a/6a00d8341c767353ef01676227ccd8970b-800wi"/>
          <p:cNvPicPr>
            <a:picLocks noChangeAspect="1" noChangeArrowheads="1"/>
          </p:cNvPicPr>
          <p:nvPr/>
        </p:nvPicPr>
        <p:blipFill>
          <a:blip r:embed="rId2" cstate="print"/>
          <a:srcRect/>
          <a:stretch>
            <a:fillRect/>
          </a:stretch>
        </p:blipFill>
        <p:spPr bwMode="auto">
          <a:xfrm>
            <a:off x="2971800" y="4267200"/>
            <a:ext cx="3733800" cy="20288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Atlas, Plat Maps &amp; City Maps</a:t>
            </a:r>
            <a:endParaRPr lang="en-US" dirty="0"/>
          </a:p>
        </p:txBody>
      </p:sp>
      <p:sp>
        <p:nvSpPr>
          <p:cNvPr id="3" name="Content Placeholder 2"/>
          <p:cNvSpPr>
            <a:spLocks noGrp="1"/>
          </p:cNvSpPr>
          <p:nvPr>
            <p:ph idx="1"/>
          </p:nvPr>
        </p:nvSpPr>
        <p:spPr/>
        <p:txBody>
          <a:bodyPr/>
          <a:lstStyle/>
          <a:p>
            <a:r>
              <a:rPr lang="en-US" dirty="0"/>
              <a:t>Lenawee County atlases for the following years are </a:t>
            </a:r>
            <a:r>
              <a:rPr lang="en-US" dirty="0" smtClean="0"/>
              <a:t>available: </a:t>
            </a:r>
          </a:p>
          <a:p>
            <a:pPr marL="0" indent="0" algn="ctr">
              <a:buNone/>
            </a:pPr>
            <a:r>
              <a:rPr lang="en-US" dirty="0" smtClean="0"/>
              <a:t>1874</a:t>
            </a:r>
            <a:r>
              <a:rPr lang="en-US" dirty="0"/>
              <a:t>, 1893, 1916</a:t>
            </a:r>
          </a:p>
          <a:p>
            <a:r>
              <a:rPr lang="en-US" dirty="0"/>
              <a:t>Also on hand is a small collection of Lenawee County plat maps and </a:t>
            </a:r>
            <a:r>
              <a:rPr lang="en-US" dirty="0" smtClean="0"/>
              <a:t>Tecumseh city </a:t>
            </a:r>
            <a:r>
              <a:rPr lang="en-US" dirty="0"/>
              <a:t>maps, including a Sanborn map of Tecumseh, Michigan, 1922.</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Yearbooks</a:t>
            </a:r>
            <a:endParaRPr lang="en-US" dirty="0"/>
          </a:p>
        </p:txBody>
      </p:sp>
      <p:sp>
        <p:nvSpPr>
          <p:cNvPr id="3" name="Content Placeholder 2"/>
          <p:cNvSpPr>
            <a:spLocks noGrp="1"/>
          </p:cNvSpPr>
          <p:nvPr>
            <p:ph idx="1"/>
          </p:nvPr>
        </p:nvSpPr>
        <p:spPr/>
        <p:txBody>
          <a:bodyPr/>
          <a:lstStyle/>
          <a:p>
            <a:r>
              <a:rPr lang="en-US" dirty="0"/>
              <a:t>Junior High/Middle School paperback annuals dating back to 1970 are available.  Senior High School hardcover and paperback yearbooks (called either “ANATH” or “SENIOR ECHOES”) dating back to </a:t>
            </a:r>
            <a:r>
              <a:rPr lang="en-US" dirty="0" smtClean="0"/>
              <a:t>1919 </a:t>
            </a:r>
            <a:r>
              <a:rPr lang="en-US" dirty="0"/>
              <a:t>are available.  Editions from 1950 through the present are stored on the shelves.  Older issues are storied in </a:t>
            </a:r>
            <a:r>
              <a:rPr lang="en-US" dirty="0" smtClean="0"/>
              <a:t>        acid-free </a:t>
            </a:r>
            <a:r>
              <a:rPr lang="en-US" dirty="0"/>
              <a:t>boxes.</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1467</Words>
  <Application>Microsoft Office PowerPoint</Application>
  <PresentationFormat>On-screen Show (4:3)</PresentationFormat>
  <Paragraphs>80</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The Clara Waldron Historical Room:</vt:lpstr>
      <vt:lpstr>Historical Room Mission Statement</vt:lpstr>
      <vt:lpstr>Historical Room History</vt:lpstr>
      <vt:lpstr>Clara Waldron </vt:lpstr>
      <vt:lpstr>Scope of the Collection</vt:lpstr>
      <vt:lpstr>Newspapers on Microfilm</vt:lpstr>
      <vt:lpstr>Slide 7</vt:lpstr>
      <vt:lpstr>Atlas, Plat Maps &amp; City Maps</vt:lpstr>
      <vt:lpstr>Yearbooks</vt:lpstr>
      <vt:lpstr>Directories </vt:lpstr>
      <vt:lpstr>Scrapbooks and Ledgers Collection</vt:lpstr>
      <vt:lpstr>Tax Assessment Rolls for the Village of Tecumseh </vt:lpstr>
      <vt:lpstr>Pamphlet Files</vt:lpstr>
      <vt:lpstr>Newsletters</vt:lpstr>
      <vt:lpstr>CENSUS MICROFILM ROLLS </vt:lpstr>
      <vt:lpstr>BLUEPRINTS </vt:lpstr>
      <vt:lpstr>Photographs and Slides</vt:lpstr>
      <vt:lpstr>Slide 18</vt:lpstr>
      <vt:lpstr>Slide 19</vt:lpstr>
      <vt:lpstr>Slide 20</vt:lpstr>
      <vt:lpstr>Slide 21</vt:lpstr>
      <vt:lpstr>Slide 22</vt:lpstr>
      <vt:lpstr>Films </vt:lpstr>
      <vt:lpstr>Oral History Videotapes</vt:lpstr>
      <vt:lpstr>More Videotape Details</vt:lpstr>
      <vt:lpstr>Books</vt:lpstr>
      <vt:lpstr>Handling Materials and Photocopying </vt:lpstr>
      <vt:lpstr>More Photocopying Guidelines</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Clara Waldron Historical Room:</dc:title>
  <dc:creator>User1</dc:creator>
  <cp:lastModifiedBy>User1</cp:lastModifiedBy>
  <cp:revision>22</cp:revision>
  <cp:lastPrinted>2014-04-26T14:47:37Z</cp:lastPrinted>
  <dcterms:created xsi:type="dcterms:W3CDTF">2014-03-27T16:15:52Z</dcterms:created>
  <dcterms:modified xsi:type="dcterms:W3CDTF">2014-05-04T20:00:03Z</dcterms:modified>
</cp:coreProperties>
</file>